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0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84048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Helvetica Neue" panose="02000503000000020004" pitchFamily="2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2" roundtripDataSignature="AMtx7mgUZ/EanI988gELEzf8evnhnh3MyA==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476EAC-FB54-8C2F-AB79-40A1C2D50B41}" name="Nicholas Kathios" initials="NK" userId="S::kathios.n@northeastern.edu::77c2cf40-b9b3-4832-a38c-f57aba02b30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854"/>
    <p:restoredTop sz="88619"/>
  </p:normalViewPr>
  <p:slideViewPr>
    <p:cSldViewPr snapToGrid="0" snapToObjects="1">
      <p:cViewPr>
        <p:scale>
          <a:sx n="20" d="100"/>
          <a:sy n="20" d="100"/>
        </p:scale>
        <p:origin x="488" y="-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customschemas.google.com/relationships/presentationmetadata" Target="metadata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comments/modernComment_100_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6638AF7-F26D-1B47-9D25-A2D1CF1621E8}" authorId="{69476EAC-FB54-8C2F-AB79-40A1C2D50B41}" created="2022-04-08T18:27:18.027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7" creationId="{00000000-0000-0000-0000-000000000000}"/>
      <ac:txMk cp="1091" len="5">
        <ac:context len="1259" hash="1692200254"/>
      </ac:txMk>
    </ac:txMkLst>
    <p188:pos x="1884628" y="25225518"/>
    <p188:txBody>
      <a:bodyPr/>
      <a:lstStyle/>
      <a:p>
        <a:r>
          <a:rPr lang="en-US"/>
          <a:t>talk about where ROIs coming from</a:t>
        </a:r>
      </a:p>
    </p188:txBody>
  </p188:cm>
  <p188:cm id="{09CC5BAE-B770-9D49-A884-8E54538FA74F}" authorId="{69476EAC-FB54-8C2F-AB79-40A1C2D50B41}" created="2022-04-08T18:27:34.831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6" creationId="{00000000-0000-0000-0000-000000000000}"/>
      <ac:txMk cp="3" len="7">
        <ac:context len="2397" hash="258938943"/>
      </ac:txMk>
    </ac:txMkLst>
    <p188:pos x="2416205" y="2808732"/>
    <p188:txBody>
      <a:bodyPr/>
      <a:lstStyle/>
      <a:p>
        <a:r>
          <a:rPr lang="en-US"/>
          <a:t>talk about where ROIs coming from</a:t>
        </a:r>
      </a:p>
    </p188:txBody>
  </p188:cm>
  <p188:cm id="{021EAD0B-C659-B248-AB4A-A729A469A9CD}" authorId="{69476EAC-FB54-8C2F-AB79-40A1C2D50B41}" created="2022-04-08T18:27:57.59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107" creationId="{00000000-0000-0000-0000-000000000000}"/>
      <ac:txMk cp="21" len="8">
        <ac:context len="30" hash="1535093093"/>
      </ac:txMk>
    </ac:txMkLst>
    <p188:pos x="11969381" y="1653670"/>
    <p188:txBody>
      <a:bodyPr/>
      <a:lstStyle/>
      <a:p>
        <a:r>
          <a:rPr lang="en-US"/>
          <a:t>where ROIs are coming from</a:t>
        </a:r>
      </a:p>
    </p188:txBody>
  </p188:cm>
  <p188:cm id="{2B696276-8E0F-4D48-B035-67C35C90F32E}" authorId="{69476EAC-FB54-8C2F-AB79-40A1C2D50B41}" created="2022-04-08T18:28:48.811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3" creationId="{2A2ACA97-6580-504E-903B-E4953F4405A5}"/>
    </ac:deMkLst>
    <p188:txBody>
      <a:bodyPr/>
      <a:lstStyle/>
      <a:p>
        <a:r>
          <a:rPr lang="en-US"/>
          <a:t>update these figures</a:t>
        </a:r>
      </a:p>
    </p188:txBody>
  </p188:cm>
  <p188:cm id="{2FD2284E-849C-8F49-8BCB-BAD673BC80DC}" authorId="{69476EAC-FB54-8C2F-AB79-40A1C2D50B41}" created="2022-04-08T18:30:52.42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3" creationId="{2A2ACA97-6580-504E-903B-E4953F4405A5}"/>
    </ac:deMkLst>
    <p188:txBody>
      <a:bodyPr/>
      <a:lstStyle/>
      <a:p>
        <a:r>
          <a:rPr lang="en-US"/>
          <a:t>exploratory ROI-ROI analyses + post-hoc comparisons</a:t>
        </a:r>
      </a:p>
    </p188:txBody>
  </p188:cm>
  <p188:cm id="{DDBBFE11-B0EE-5B4C-BFAA-40B3C8E0F9C0}" authorId="{69476EAC-FB54-8C2F-AB79-40A1C2D50B41}" created="2022-04-08T18:49:09.359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picMk id="1032" creationId="{B89A4925-A97A-324D-BB16-A33AB721AE0D}"/>
    </ac:deMkLst>
    <p188:txBody>
      <a:bodyPr/>
      <a:lstStyle/>
      <a:p>
        <a:r>
          <a:rPr lang="en-US"/>
          <a:t>update plot</a:t>
        </a:r>
      </a:p>
    </p188:txBody>
  </p188:cm>
  <p188:cm id="{2697B28F-E978-0241-B85E-FF12CAA025FB}" authorId="{69476EAC-FB54-8C2F-AB79-40A1C2D50B41}" created="2022-04-08T18:51:59.80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0" sldId="256"/>
      <ac:spMk id="86" creationId="{00000000-0000-0000-0000-000000000000}"/>
      <ac:txMk cp="304" len="5">
        <ac:context len="2397" hash="258938943"/>
      </ac:txMk>
    </ac:txMkLst>
    <p188:pos x="1832482" y="22594855"/>
    <p188:txBody>
      <a:bodyPr/>
      <a:lstStyle/>
      <a:p>
        <a:r>
          <a:rPr lang="en-US"/>
          <a:t>summary of results</a:t>
        </a:r>
      </a:p>
    </p188:txBody>
  </p188:cm>
</p188:cmLst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secondary analysis, I looked at a data set in which 18 cognitively healthy older adults completed an fMRI music listening task in which they listened to either self-selected or other-selected music. For each stimulus heard in the scanner, I calculated song-specific age, a measure of how old participants were when a specific song was released. Because this sometimes leads to negative ages, I also conducted follow-up interviews in which I asked participants to self-report when they first heard these songs. I then categorized these songs based on SSA per participant: Childhood (0-11), Adolescence (12-18), Young Adulthood (19-25) and Adulthood (26-45)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VOXEL HEIGHT CLUSTER SIZE</a:t>
            </a: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70025" y="685800"/>
            <a:ext cx="39179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291840" y="6285233"/>
            <a:ext cx="37307520" cy="13370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5486400" y="20171413"/>
            <a:ext cx="32918400" cy="92722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/>
            </a:lvl1pPr>
            <a:lvl2pPr lvl="1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/>
            </a:lvl3pPr>
            <a:lvl4pPr lvl="3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4pPr>
            <a:lvl5pPr lvl="4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5pPr>
            <a:lvl6pPr lvl="5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6pPr>
            <a:lvl7pPr lvl="6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7pPr>
            <a:lvl8pPr lvl="7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8pPr>
            <a:lvl9pPr lvl="8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9761854" y="3479167"/>
            <a:ext cx="24367493" cy="3785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19868515" y="13585826"/>
            <a:ext cx="32546293" cy="9464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666116" y="4396107"/>
            <a:ext cx="32546293" cy="27843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2994662" y="9574541"/>
            <a:ext cx="37856160" cy="1597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2994662" y="25701001"/>
            <a:ext cx="37856160" cy="84010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9600"/>
              <a:buNone/>
              <a:defRPr sz="9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8640"/>
              <a:buNone/>
              <a:defRPr sz="864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rgbClr val="888888"/>
              </a:buClr>
              <a:buSzPts val="7680"/>
              <a:buNone/>
              <a:defRPr sz="76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22219920" y="10223500"/>
            <a:ext cx="186537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3023237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3023242" y="9414513"/>
            <a:ext cx="18568032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023242" y="14028420"/>
            <a:ext cx="18568032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22219922" y="9414513"/>
            <a:ext cx="18659477" cy="4613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20"/>
              <a:buNone/>
              <a:defRPr sz="11520" b="1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 b="1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None/>
              <a:defRPr sz="8640" b="1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22219922" y="14028420"/>
            <a:ext cx="18659477" cy="206336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120396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5360"/>
              <a:buChar char="•"/>
              <a:defRPr sz="15360"/>
            </a:lvl1pPr>
            <a:lvl2pPr marL="914400" lvl="1" indent="-108204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3440"/>
              <a:buChar char="•"/>
              <a:defRPr sz="13439"/>
            </a:lvl2pPr>
            <a:lvl3pPr marL="1371600" lvl="2" indent="-96012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Char char="•"/>
              <a:defRPr sz="11520"/>
            </a:lvl3pPr>
            <a:lvl4pPr marL="1828800" lvl="3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4pPr>
            <a:lvl5pPr marL="2286000" lvl="4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5pPr>
            <a:lvl6pPr marL="2743200" lvl="5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6pPr>
            <a:lvl7pPr marL="3200400" lvl="6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7pPr>
            <a:lvl8pPr marL="3657600" lvl="7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8pPr>
            <a:lvl9pPr marL="4114800" lvl="8" indent="-8382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Char char="•"/>
              <a:defRPr sz="9600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023237" y="2560320"/>
            <a:ext cx="14156054" cy="8961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60"/>
              <a:buFont typeface="Calibri"/>
              <a:buNone/>
              <a:defRPr sz="1536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18659477" y="5529588"/>
            <a:ext cx="22219920" cy="272923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3023237" y="11521440"/>
            <a:ext cx="14156054" cy="21344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7680"/>
              <a:buNone/>
              <a:defRPr sz="7680"/>
            </a:lvl1pPr>
            <a:lvl2pPr marL="914400" lvl="1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6720"/>
              <a:buNone/>
              <a:defRPr sz="6719"/>
            </a:lvl2pPr>
            <a:lvl3pPr marL="1371600" lvl="2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5760"/>
              <a:buNone/>
              <a:defRPr sz="5760"/>
            </a:lvl3pPr>
            <a:lvl4pPr marL="1828800" lvl="3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4pPr>
            <a:lvl5pPr marL="2286000" lvl="4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5pPr>
            <a:lvl6pPr marL="2743200" lvl="5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6pPr>
            <a:lvl7pPr marL="3200400" lvl="6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7pPr>
            <a:lvl8pPr marL="3657600" lvl="7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8pPr>
            <a:lvl9pPr marL="4114800" lvl="8" indent="-228600" algn="l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6E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3017520" y="2044708"/>
            <a:ext cx="37856160" cy="7423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120"/>
              <a:buFont typeface="Calibri"/>
              <a:buNone/>
              <a:defRPr sz="211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3017520" y="10223500"/>
            <a:ext cx="37856160" cy="24367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1082040" algn="l" rtl="0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3440"/>
              <a:buFont typeface="Arial"/>
              <a:buChar char="•"/>
              <a:defRPr sz="1343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96012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520"/>
              <a:buFont typeface="Arial"/>
              <a:buChar char="•"/>
              <a:defRPr sz="11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83820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Arial"/>
              <a:buChar char="•"/>
              <a:defRPr sz="9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777239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777240" algn="l" rtl="0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40"/>
              <a:buFont typeface="Arial"/>
              <a:buChar char="•"/>
              <a:defRPr sz="864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301752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14538960" y="35595568"/>
            <a:ext cx="1481328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776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30998160" y="35595568"/>
            <a:ext cx="9875520" cy="20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576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111/nyas.14241" TargetMode="External"/><Relationship Id="rId13" Type="http://schemas.openxmlformats.org/officeDocument/2006/relationships/image" Target="../media/image4.png"/><Relationship Id="rId18" Type="http://schemas.openxmlformats.org/officeDocument/2006/relationships/image" Target="../media/image9.jpg"/><Relationship Id="rId26" Type="http://schemas.openxmlformats.org/officeDocument/2006/relationships/image" Target="../media/image17.png"/><Relationship Id="rId3" Type="http://schemas.microsoft.com/office/2018/10/relationships/comments" Target="../comments/modernComment_100_0.xml"/><Relationship Id="rId21" Type="http://schemas.openxmlformats.org/officeDocument/2006/relationships/image" Target="../media/image12.png"/><Relationship Id="rId7" Type="http://schemas.openxmlformats.org/officeDocument/2006/relationships/hyperlink" Target="https://doi.org/10.1016/j.dcn.2015.12.006" TargetMode="External"/><Relationship Id="rId12" Type="http://schemas.openxmlformats.org/officeDocument/2006/relationships/image" Target="../media/image3.png"/><Relationship Id="rId17" Type="http://schemas.openxmlformats.org/officeDocument/2006/relationships/image" Target="../media/image8.jpg"/><Relationship Id="rId25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7.jp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dx.doi.org/10.1037/a0012955" TargetMode="External"/><Relationship Id="rId11" Type="http://schemas.openxmlformats.org/officeDocument/2006/relationships/image" Target="../media/image2.png"/><Relationship Id="rId24" Type="http://schemas.openxmlformats.org/officeDocument/2006/relationships/image" Target="../media/image15.png"/><Relationship Id="rId5" Type="http://schemas.openxmlformats.org/officeDocument/2006/relationships/hyperlink" Target="https://doi.org/10.1016/j.dr.2007.08.003" TargetMode="External"/><Relationship Id="rId15" Type="http://schemas.openxmlformats.org/officeDocument/2006/relationships/image" Target="../media/image6.jpg"/><Relationship Id="rId23" Type="http://schemas.openxmlformats.org/officeDocument/2006/relationships/image" Target="../media/image14.jpg"/><Relationship Id="rId10" Type="http://schemas.openxmlformats.org/officeDocument/2006/relationships/image" Target="../media/image1.png"/><Relationship Id="rId19" Type="http://schemas.openxmlformats.org/officeDocument/2006/relationships/image" Target="../media/image10.png"/><Relationship Id="rId4" Type="http://schemas.openxmlformats.org/officeDocument/2006/relationships/hyperlink" Target="https://doi.org/10.3758/BF03211330" TargetMode="External"/><Relationship Id="rId9" Type="http://schemas.openxmlformats.org/officeDocument/2006/relationships/hyperlink" Target="https://doi.org/10.1017/S0140525X20000333" TargetMode="External"/><Relationship Id="rId14" Type="http://schemas.openxmlformats.org/officeDocument/2006/relationships/image" Target="../media/image5.png"/><Relationship Id="rId22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5707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/>
          <p:nvPr/>
        </p:nvSpPr>
        <p:spPr>
          <a:xfrm>
            <a:off x="-60592" y="13145"/>
            <a:ext cx="43886478" cy="6208593"/>
          </a:xfrm>
          <a:prstGeom prst="rect">
            <a:avLst/>
          </a:prstGeom>
          <a:gradFill>
            <a:gsLst>
              <a:gs pos="0">
                <a:srgbClr val="770000"/>
              </a:gs>
              <a:gs pos="50000">
                <a:srgbClr val="AC0000"/>
              </a:gs>
              <a:gs pos="100000">
                <a:srgbClr val="CE0000"/>
              </a:gs>
            </a:gsLst>
            <a:lin ang="16200000" scaled="0"/>
          </a:gra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 b="1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When You Heard it First: Age of Exposure Affects Functional Connectivity between Auditory and Reward Networks </a:t>
            </a:r>
            <a:endParaRPr sz="70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 algn="ctr"/>
            <a:r>
              <a:rPr lang="en-US" sz="54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Nicholas Kathios</a:t>
            </a:r>
            <a:r>
              <a:rPr lang="en-US" sz="5400" baseline="30000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, Milena Aiello Quinci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, Psyche Loui</a:t>
            </a:r>
            <a:r>
              <a:rPr lang="en-US" sz="5400" b="0" i="0" u="none" strike="noStrike" cap="none" baseline="30000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</a:t>
            </a:r>
            <a:r>
              <a:rPr lang="en-US" sz="54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  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0" i="0" u="none" strike="noStrike" cap="none" baseline="30000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</a:t>
            </a:r>
            <a:r>
              <a:rPr lang="en-US" sz="4400" b="0" i="0" u="none" strike="noStrike" cap="none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Northeastern University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29331763" y="6591300"/>
            <a:ext cx="13877365" cy="31354776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Whereas both childhood and adolescent music elicited functional connectivity with auditory  areas (STG, </a:t>
            </a:r>
            <a:r>
              <a:rPr lang="en-US" sz="3200" dirty="0" err="1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Heschl’s</a:t>
            </a: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 Gyrus), childhood music displayed connectivity with dorsal striatum (Putamen), adolescent music did so with the ventral striatum (Nucleus </a:t>
            </a:r>
            <a:r>
              <a:rPr lang="en-US" sz="3200" dirty="0" err="1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Accumbens</a:t>
            </a: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)</a:t>
            </a:r>
            <a:endParaRPr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fontAlgn="base"/>
            <a:endParaRPr lang="en-US" dirty="0"/>
          </a:p>
          <a:p>
            <a:pPr fontAlgn="base"/>
            <a:endParaRPr lang="en-US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/>
          </a:p>
          <a:p>
            <a:pPr fontAlgn="base"/>
            <a:endParaRPr lang="en-US" sz="3200" dirty="0"/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Music encoded during adolescence may differ in its functional connectivity patterns from that outside this time period, potentially providing neuroscientific insight into the development of lifelong musical preferences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These preferences may reflect improved reward learning in adolescence that persists across the lifespan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Development of the social brain in adolescents may also account for these effects, consistent with the Music for Social Bonding hypothesis</a:t>
            </a:r>
            <a:r>
              <a:rPr lang="en-US" sz="32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6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Future Directions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: Cross-sectional &amp; longitudinal music-listening fMRI studies; investigation of age-related differences on music reward-learning paradigms; SSA fMRI analyses in clinical populations 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marR="0" lvl="0" indent="-4000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endParaRPr lang="en-US"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Rubin, D. C., &amp;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Schulkind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M. D. (1997). The distribution of autobiographical memories across the lifespan.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Memory &amp; Cognition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25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(6), 859–866.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https://doi.org/10.3758/BF03211330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Casey, B. J., Getz, S., &amp; Galvan, A. (2008). The adolescent brain.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Developmental Review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28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(1), 62–77.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5"/>
              </a:rPr>
              <a:t>https://doi.org/10.1016/j.dr.2007.08.003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Steinberg, L., Albert, D., Cauffman, E.,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Banich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M., Graham, S., &amp; Woolard, J. (2008). Age differences in sensation seeking and impulsivity as indexed by behavior and self-report: Evidence for a dual systems model.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Developmental Psychology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44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(6), 1764–1778.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http://dx.doi.org/10.1037/a0012955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Casey, B.,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Galván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A., &amp; Somerville, L. H. (2016). Beyond simple models of adolescence to an integrated circuit-based account: A commentary.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Developmental Cognitive Neuroscience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17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128–130.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7"/>
              </a:rPr>
              <a:t>https://doi.org/10.1016/j.dcn.2015.12.006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Belfi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A. M., &amp; Loui, P. (2020). Musical anhedonia and rewards of music listening: Current advances and a proposed model.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Annals of the New York Academy of Sciences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1464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(1), 99–114.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8"/>
              </a:rPr>
              <a:t>https://doi.org/10.1111/nyas.14241</a:t>
            </a:r>
            <a:endParaRPr lang="en-US" sz="1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28600" indent="-228600">
              <a:buFont typeface="+mj-lt"/>
              <a:buAutoNum type="arabicPeriod"/>
            </a:pP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Savage, P. E., Loui, P.,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Tarr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B.,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Schachner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A.,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Glowacki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L., </a:t>
            </a:r>
            <a:r>
              <a:rPr lang="en-US" sz="1200" dirty="0" err="1">
                <a:latin typeface="Calibri" panose="020F0502020204030204" pitchFamily="34" charset="0"/>
                <a:cs typeface="Calibri" panose="020F0502020204030204" pitchFamily="34" charset="0"/>
              </a:rPr>
              <a:t>Mithen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S., &amp; Fitch, W. T. (2021). Music as a coevolved system for social bonding.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Behavioral and Brain Sciences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200" i="1" dirty="0">
                <a:latin typeface="Calibri" panose="020F0502020204030204" pitchFamily="34" charset="0"/>
                <a:cs typeface="Calibri" panose="020F0502020204030204" pitchFamily="34" charset="0"/>
              </a:rPr>
              <a:t>44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  <a:hlinkClick r:id="rId9"/>
              </a:rPr>
              <a:t>https://doi.org/10.1017/S0140525X20000333</a:t>
            </a:r>
            <a:endParaRPr sz="9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We acknowledge support from Grammy Foundation, NSF-CAREER 1945436, NSF-STTR 2014870, and Kim and Glenn Campbell Foundation.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15013484" y="7993350"/>
            <a:ext cx="13877365" cy="29954250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18 cognitively healthy older adults (ages 54-89; </a:t>
            </a:r>
            <a:r>
              <a:rPr lang="en-US" sz="3200" i="1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</a:t>
            </a: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=66.6)</a:t>
            </a: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marR="0"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10/18 participants completed a follow-up interview in which they reported when they thought they first heard familiar clips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Every familiar clip was categorized via developmental exposure (childhood [0-11], adolescence [12-18], young adulthood [19-25], and adulthood [26-45]), we subtracted the year in which the participant was born from the year in which the stimulus was first released (Song-Specific Age)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We utilized participants’ self-report for self-selected music from before they were born</a:t>
            </a: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fMRI data were acquired using a Siemens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Magnetom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3T MR. Continuous acquisition was used for 1440 volumes with a fast TR of 475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ms.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Forty-eight axial slices were acquired as echo-planar imaging (EPI) functional volumes covering the whole brain (voxel size = 3 x 3 x 3 mm³).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Data were preprocessed and analyzed using SPM12 (Statistical Parametric Mapping) software and the CONN Toolbox. 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Music </a:t>
            </a:r>
            <a:r>
              <a:rPr lang="en-US" sz="32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 heard during adolescence and young adulthood showed activation in auditory areas (STG, MTG, </a:t>
            </a:r>
            <a:r>
              <a:rPr lang="en-US" sz="3200" kern="12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Heschl’s</a:t>
            </a:r>
            <a:r>
              <a:rPr lang="en-US" sz="32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Gyrus)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kern="1200" dirty="0">
              <a:solidFill>
                <a:schemeClr val="tx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fontAlgn="base"/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dk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Music </a:t>
            </a:r>
            <a:r>
              <a:rPr lang="en-US" sz="3200" kern="1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first heard during adolescence showed functional connectivity with auditory (MTG, STG) and reward areas (ventral &amp; dorsal striatum, insula, orbitofrontal cortex)</a:t>
            </a:r>
            <a:endParaRPr lang="en-US" sz="3200" dirty="0">
              <a:solidFill>
                <a:schemeClr val="dk1"/>
              </a:solidFill>
              <a:latin typeface="Calibri" panose="020F0502020204030204" pitchFamily="34" charset="0"/>
              <a:ea typeface="Helvetica Neue"/>
              <a:cs typeface="Calibri" panose="020F0502020204030204" pitchFamily="34" charset="0"/>
              <a:sym typeface="Helvetica Neue"/>
            </a:endParaRPr>
          </a:p>
        </p:txBody>
      </p:sp>
      <p:pic>
        <p:nvPicPr>
          <p:cNvPr id="88" name="Google Shape;88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1344707" y="2944337"/>
            <a:ext cx="3314379" cy="3072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" descr="A picture containing drawing&#10;&#10;Description automatically generated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37500644" y="2944337"/>
            <a:ext cx="3908614" cy="283581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645458" y="6591301"/>
            <a:ext cx="13877365" cy="1402048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Background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0" name="Google Shape;100;p1"/>
          <p:cNvSpPr/>
          <p:nvPr/>
        </p:nvSpPr>
        <p:spPr>
          <a:xfrm>
            <a:off x="29342188" y="26916237"/>
            <a:ext cx="13877365" cy="1397838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Discussion </a:t>
            </a:r>
            <a:endParaRPr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2" name="Google Shape;102;p1"/>
          <p:cNvSpPr/>
          <p:nvPr/>
        </p:nvSpPr>
        <p:spPr>
          <a:xfrm>
            <a:off x="29342188" y="33532697"/>
            <a:ext cx="13877365" cy="1618488"/>
          </a:xfrm>
          <a:prstGeom prst="rect">
            <a:avLst/>
          </a:prstGeom>
          <a:solidFill>
            <a:srgbClr val="AEABAB"/>
          </a:solidFill>
          <a:ln w="12700" cap="flat" cmpd="sng">
            <a:solidFill>
              <a:srgbClr val="BFBFB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References 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7" name="Google Shape;107;p1"/>
          <p:cNvSpPr/>
          <p:nvPr/>
        </p:nvSpPr>
        <p:spPr>
          <a:xfrm>
            <a:off x="29251771" y="15866234"/>
            <a:ext cx="13935472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ROI-ROI Connectivity Matrices</a:t>
            </a:r>
            <a:endParaRPr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1" name="Google Shape;121;p1"/>
          <p:cNvSpPr/>
          <p:nvPr/>
        </p:nvSpPr>
        <p:spPr>
          <a:xfrm>
            <a:off x="15026263" y="21441928"/>
            <a:ext cx="13877365" cy="1613647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Univariate Main Effect of Age of Exposure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5" name="Google Shape;165;p1"/>
          <p:cNvSpPr/>
          <p:nvPr/>
        </p:nvSpPr>
        <p:spPr>
          <a:xfrm>
            <a:off x="15004043" y="30715819"/>
            <a:ext cx="13877365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mPFC Seed-Based Connectivity</a:t>
            </a:r>
            <a:endParaRPr lang="en-US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6" name="Google Shape;166;p1"/>
          <p:cNvSpPr/>
          <p:nvPr/>
        </p:nvSpPr>
        <p:spPr>
          <a:xfrm>
            <a:off x="15013484" y="6591300"/>
            <a:ext cx="13877365" cy="1410555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Methods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8" name="Google Shape;168;p1"/>
          <p:cNvSpPr txBox="1"/>
          <p:nvPr/>
        </p:nvSpPr>
        <p:spPr>
          <a:xfrm>
            <a:off x="15095663" y="29879364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Music from childhood (0-11) and adulthood (26-45) did not survive corrections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9" name="Google Shape;87;p1">
            <a:extLst>
              <a:ext uri="{FF2B5EF4-FFF2-40B4-BE49-F238E27FC236}">
                <a16:creationId xmlns:a16="http://schemas.microsoft.com/office/drawing/2014/main" id="{54F7C366-E575-8F4D-8A46-DB1E95245786}"/>
              </a:ext>
            </a:extLst>
          </p:cNvPr>
          <p:cNvSpPr/>
          <p:nvPr/>
        </p:nvSpPr>
        <p:spPr>
          <a:xfrm>
            <a:off x="647416" y="7993349"/>
            <a:ext cx="13877365" cy="29952727"/>
          </a:xfrm>
          <a:prstGeom prst="rect">
            <a:avLst/>
          </a:prstGeom>
          <a:solidFill>
            <a:schemeClr val="lt1"/>
          </a:solidFill>
          <a:ln w="12700" cap="flat" cmpd="sng">
            <a:solidFill>
              <a:srgbClr val="D5DBE5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274300" tIns="45700" rIns="274300" bIns="45700" anchor="t" anchorCtr="0">
            <a:no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Older adults tend to recall a disproportionately high number of autobiographical memories from their adolescence and young adulthood compared to any other time across the lifespan (the “reminiscence bump”)</a:t>
            </a:r>
            <a:r>
              <a:rPr lang="en-US" sz="32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This population recalls more autobiographical memories in response to music from this time and show lifelong preferences for this music: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Adolescents display increased sensitivity to reward and risky behavior, which has been attributed disproportionate maturation of subcortical limbic regions in comparison to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frontocortical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regions</a:t>
            </a:r>
            <a:r>
              <a:rPr lang="en-US" sz="32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2,3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fontAlgn="base"/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Pleasurable music listening experiences involves an interaction between and within the auditory and dopaminergic reward systems, facilitated by the anterior insula:</a:t>
            </a:r>
            <a:r>
              <a:rPr lang="en-US" sz="3200" baseline="30000" dirty="0">
                <a:latin typeface="Calibri" panose="020F0502020204030204" pitchFamily="34" charset="0"/>
                <a:cs typeface="Calibri" panose="020F0502020204030204" pitchFamily="34" charset="0"/>
              </a:rPr>
              <a:t>5</a:t>
            </a: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3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endParaRPr lang="en-US" sz="3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Taken together, these models suggest increased preference for music from one’s adolescence might, in part, reflect increased connectivity between the mPFC and </a:t>
            </a:r>
            <a:r>
              <a:rPr lang="en-US" sz="3200" dirty="0" err="1">
                <a:latin typeface="Calibri" panose="020F0502020204030204" pitchFamily="34" charset="0"/>
                <a:cs typeface="Calibri" panose="020F0502020204030204" pitchFamily="34" charset="0"/>
              </a:rPr>
              <a:t>VStr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 that persists across the lifespan</a:t>
            </a:r>
          </a:p>
          <a:p>
            <a:pPr marL="457200" lvl="1" indent="-457200" fontAlgn="base">
              <a:buFont typeface="Arial" panose="020B0604020202020204" pitchFamily="34" charset="0"/>
              <a:buChar char="•"/>
            </a:pPr>
            <a:r>
              <a:rPr lang="en-US" sz="3200" b="1" dirty="0">
                <a:latin typeface="Calibri" panose="020F0502020204030204" pitchFamily="34" charset="0"/>
                <a:cs typeface="Calibri" panose="020F0502020204030204" pitchFamily="34" charset="0"/>
              </a:rPr>
              <a:t>Hypothesis: </a:t>
            </a:r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Music first heard in listeners’ adolescence will show functional connectivity patterns between the mPFC and reward circuitry</a:t>
            </a:r>
            <a:endParaRPr lang="en-US" sz="3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16E5CAB5-DCCF-E34B-BD79-B209AA02F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991" y="20974011"/>
            <a:ext cx="12951113" cy="7965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81BFCB3D-1580-8D4E-B588-01BE42202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7832" y="16641242"/>
            <a:ext cx="11732872" cy="256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>
            <a:extLst>
              <a:ext uri="{FF2B5EF4-FFF2-40B4-BE49-F238E27FC236}">
                <a16:creationId xmlns:a16="http://schemas.microsoft.com/office/drawing/2014/main" id="{38D5549B-90D6-0F4F-84DF-E8F8A4E53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80"/>
          <a:stretch/>
        </p:blipFill>
        <p:spPr bwMode="auto">
          <a:xfrm>
            <a:off x="15195522" y="8760570"/>
            <a:ext cx="13605521" cy="4226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99D9395D-7BD1-3445-AB5E-2FB577C461C0}"/>
              </a:ext>
            </a:extLst>
          </p:cNvPr>
          <p:cNvSpPr txBox="1"/>
          <p:nvPr/>
        </p:nvSpPr>
        <p:spPr>
          <a:xfrm>
            <a:off x="19255051" y="27087465"/>
            <a:ext cx="6411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Young Adulthood (19-25):</a:t>
            </a:r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69913EBE-AD1B-6242-9B1C-0454DFE0625F}"/>
              </a:ext>
            </a:extLst>
          </p:cNvPr>
          <p:cNvSpPr txBox="1"/>
          <p:nvPr/>
        </p:nvSpPr>
        <p:spPr>
          <a:xfrm>
            <a:off x="19361362" y="24392969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Adolescence (12-18):</a:t>
            </a:r>
          </a:p>
        </p:txBody>
      </p:sp>
      <p:pic>
        <p:nvPicPr>
          <p:cNvPr id="186" name="Picture 185" descr="A close-up of several coins&#10;&#10;Description automatically generated with low confidence">
            <a:extLst>
              <a:ext uri="{FF2B5EF4-FFF2-40B4-BE49-F238E27FC236}">
                <a16:creationId xmlns:a16="http://schemas.microsoft.com/office/drawing/2014/main" id="{D5B70534-6EF2-F848-8C58-9E5926570A6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5314959" y="24888448"/>
            <a:ext cx="13135386" cy="2312343"/>
          </a:xfrm>
          <a:prstGeom prst="rect">
            <a:avLst/>
          </a:prstGeom>
        </p:spPr>
      </p:pic>
      <p:pic>
        <p:nvPicPr>
          <p:cNvPr id="187" name="Picture 186">
            <a:extLst>
              <a:ext uri="{FF2B5EF4-FFF2-40B4-BE49-F238E27FC236}">
                <a16:creationId xmlns:a16="http://schemas.microsoft.com/office/drawing/2014/main" id="{82BBCB9D-EE8B-444C-AB01-7799438543A7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314949" y="27601246"/>
            <a:ext cx="13135396" cy="2312343"/>
          </a:xfrm>
          <a:prstGeom prst="rect">
            <a:avLst/>
          </a:prstGeom>
        </p:spPr>
      </p:pic>
      <p:pic>
        <p:nvPicPr>
          <p:cNvPr id="29" name="Picture 28" descr="Icon&#10;&#10;Description automatically generated">
            <a:extLst>
              <a:ext uri="{FF2B5EF4-FFF2-40B4-BE49-F238E27FC236}">
                <a16:creationId xmlns:a16="http://schemas.microsoft.com/office/drawing/2014/main" id="{E08EAF82-3AC8-3B4C-8D75-33CEF6D3092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5936227" y="29918571"/>
            <a:ext cx="2641708" cy="63469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F7358A4B-F7E5-5B40-B4C9-294F5CA4F402}"/>
              </a:ext>
            </a:extLst>
          </p:cNvPr>
          <p:cNvSpPr txBox="1"/>
          <p:nvPr/>
        </p:nvSpPr>
        <p:spPr>
          <a:xfrm>
            <a:off x="19361363" y="33982723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Adolescence (12-18):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8D2C885-E7A1-0740-9F89-D04BA30557D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5221600" y="34605534"/>
            <a:ext cx="13273986" cy="2343854"/>
          </a:xfrm>
          <a:prstGeom prst="rect">
            <a:avLst/>
          </a:prstGeom>
        </p:spPr>
      </p:pic>
      <p:sp>
        <p:nvSpPr>
          <p:cNvPr id="32" name="Google Shape;168;p1">
            <a:extLst>
              <a:ext uri="{FF2B5EF4-FFF2-40B4-BE49-F238E27FC236}">
                <a16:creationId xmlns:a16="http://schemas.microsoft.com/office/drawing/2014/main" id="{A515C47D-E132-7046-B119-4307587CE230}"/>
              </a:ext>
            </a:extLst>
          </p:cNvPr>
          <p:cNvSpPr txBox="1"/>
          <p:nvPr/>
        </p:nvSpPr>
        <p:spPr>
          <a:xfrm>
            <a:off x="15095663" y="37152479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Music from childhood (0-11), young adulthood (19-26), and adulthood (26-45) did not survive corrections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A2ACA97-6580-504E-903B-E4953F4405A5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t="5828" r="2616" b="49435"/>
          <a:stretch/>
        </p:blipFill>
        <p:spPr>
          <a:xfrm>
            <a:off x="29379552" y="17635318"/>
            <a:ext cx="13679910" cy="3532115"/>
          </a:xfrm>
          <a:prstGeom prst="rect">
            <a:avLst/>
          </a:prstGeom>
        </p:spPr>
      </p:pic>
      <p:pic>
        <p:nvPicPr>
          <p:cNvPr id="35" name="Picture 34" descr="Chart, line chart&#10;&#10;Description automatically generated">
            <a:extLst>
              <a:ext uri="{FF2B5EF4-FFF2-40B4-BE49-F238E27FC236}">
                <a16:creationId xmlns:a16="http://schemas.microsoft.com/office/drawing/2014/main" id="{B11AAE0A-FF2E-DB43-9E37-C738713DDD5F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2164388" y="21269710"/>
            <a:ext cx="7980669" cy="5586468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3CE992F-81FD-C246-95C1-97D8BFD7EF04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25688193" y="33369065"/>
            <a:ext cx="3112849" cy="1014253"/>
          </a:xfrm>
          <a:prstGeom prst="rect">
            <a:avLst/>
          </a:prstGeom>
        </p:spPr>
      </p:pic>
      <p:sp>
        <p:nvSpPr>
          <p:cNvPr id="34" name="Google Shape;165;p1">
            <a:extLst>
              <a:ext uri="{FF2B5EF4-FFF2-40B4-BE49-F238E27FC236}">
                <a16:creationId xmlns:a16="http://schemas.microsoft.com/office/drawing/2014/main" id="{5C757C0C-62F7-8C41-A6DB-74DFE04C8888}"/>
              </a:ext>
            </a:extLst>
          </p:cNvPr>
          <p:cNvSpPr/>
          <p:nvPr/>
        </p:nvSpPr>
        <p:spPr>
          <a:xfrm>
            <a:off x="29302709" y="6539574"/>
            <a:ext cx="13943033" cy="1394021"/>
          </a:xfrm>
          <a:prstGeom prst="rect">
            <a:avLst/>
          </a:prstGeom>
          <a:solidFill>
            <a:srgbClr val="9A0000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 algn="ctr"/>
            <a:r>
              <a:rPr lang="en-US" sz="6000" b="1" dirty="0">
                <a:solidFill>
                  <a:schemeClr val="lt1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Anterior Insula Seed-Based Connectivity</a:t>
            </a:r>
            <a:endParaRPr lang="en-US" sz="6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E562D72-841E-704E-B7B1-9E8B04E2B0AF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30181214" y="10655267"/>
            <a:ext cx="12251691" cy="2183138"/>
          </a:xfrm>
          <a:prstGeom prst="rect">
            <a:avLst/>
          </a:prstGeom>
        </p:spPr>
      </p:pic>
      <p:pic>
        <p:nvPicPr>
          <p:cNvPr id="37" name="Picture 36" descr="A picture containing tableware&#10;&#10;Description automatically generated">
            <a:extLst>
              <a:ext uri="{FF2B5EF4-FFF2-40B4-BE49-F238E27FC236}">
                <a16:creationId xmlns:a16="http://schemas.microsoft.com/office/drawing/2014/main" id="{FA7AD4F1-5A31-8C4A-BB16-712D3C87F21D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0181214" y="13085192"/>
            <a:ext cx="12251691" cy="218313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07990162-37B2-5B45-87A4-A12982E6F011}"/>
              </a:ext>
            </a:extLst>
          </p:cNvPr>
          <p:cNvSpPr txBox="1"/>
          <p:nvPr/>
        </p:nvSpPr>
        <p:spPr>
          <a:xfrm>
            <a:off x="33438903" y="12650687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Adolescence (12-18):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754A838-5134-F64E-889F-28D596D8E22B}"/>
              </a:ext>
            </a:extLst>
          </p:cNvPr>
          <p:cNvSpPr txBox="1"/>
          <p:nvPr/>
        </p:nvSpPr>
        <p:spPr>
          <a:xfrm>
            <a:off x="33970285" y="10215302"/>
            <a:ext cx="4061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alibri" panose="020F0502020204030204" pitchFamily="34" charset="0"/>
                <a:cs typeface="Calibri" panose="020F0502020204030204" pitchFamily="34" charset="0"/>
              </a:rPr>
              <a:t>Childhood (0-11):</a:t>
            </a:r>
          </a:p>
        </p:txBody>
      </p:sp>
      <p:sp>
        <p:nvSpPr>
          <p:cNvPr id="40" name="Google Shape;168;p1">
            <a:extLst>
              <a:ext uri="{FF2B5EF4-FFF2-40B4-BE49-F238E27FC236}">
                <a16:creationId xmlns:a16="http://schemas.microsoft.com/office/drawing/2014/main" id="{BDD7C74E-36C0-484C-9E6E-ACDB29661F07}"/>
              </a:ext>
            </a:extLst>
          </p:cNvPr>
          <p:cNvSpPr txBox="1"/>
          <p:nvPr/>
        </p:nvSpPr>
        <p:spPr>
          <a:xfrm>
            <a:off x="29587668" y="15138864"/>
            <a:ext cx="1436606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solidFill>
                  <a:srgbClr val="000000"/>
                </a:solidFill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Voxel Threshold: p-FDR corrected &lt;0.05; Cluster Threshold: p FDR-corrected &lt;0.05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sz="2000" dirty="0">
                <a:latin typeface="Calibri" panose="020F0502020204030204" pitchFamily="34" charset="0"/>
                <a:ea typeface="Helvetica Neue"/>
                <a:cs typeface="Calibri" panose="020F0502020204030204" pitchFamily="34" charset="0"/>
                <a:sym typeface="Helvetica Neue"/>
              </a:rPr>
              <a:t>Music from young adulthood  (19-25) and adulthood (26-45) did not survive corrections</a:t>
            </a: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EF754D-8046-734E-8533-403209152D7B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40752458" y="9591374"/>
            <a:ext cx="2052751" cy="1149024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CE3F784-B235-8F4C-8AC0-184F887E2AFA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085991" y="10655267"/>
            <a:ext cx="6081993" cy="4257395"/>
          </a:xfrm>
          <a:prstGeom prst="rect">
            <a:avLst/>
          </a:prstGeom>
        </p:spPr>
      </p:pic>
      <p:pic>
        <p:nvPicPr>
          <p:cNvPr id="9" name="Picture 8" descr="Chart, box and whisker chart&#10;&#10;Description automatically generated">
            <a:extLst>
              <a:ext uri="{FF2B5EF4-FFF2-40B4-BE49-F238E27FC236}">
                <a16:creationId xmlns:a16="http://schemas.microsoft.com/office/drawing/2014/main" id="{D7E4875E-40E8-AD4B-87DE-66C45B6B37BB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>
            <a:off x="8386198" y="10507689"/>
            <a:ext cx="6081993" cy="4257395"/>
          </a:xfrm>
          <a:prstGeom prst="rect">
            <a:avLst/>
          </a:prstGeom>
        </p:spPr>
      </p:pic>
    </p:spTree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1094</TotalTime>
  <Words>1127</Words>
  <Application>Microsoft Macintosh PowerPoint</Application>
  <PresentationFormat>Custom</PresentationFormat>
  <Paragraphs>170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Arial</vt:lpstr>
      <vt:lpstr>Helvetica Neue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Nicholas Kathios</cp:lastModifiedBy>
  <cp:revision>23</cp:revision>
  <dcterms:created xsi:type="dcterms:W3CDTF">2021-02-08T14:55:12Z</dcterms:created>
  <dcterms:modified xsi:type="dcterms:W3CDTF">2022-04-11T03:16:33Z</dcterms:modified>
</cp:coreProperties>
</file>